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13716000" cx="24384000"/>
  <p:notesSz cx="6797675" cy="9929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GoogleSlidesCustomDataVersion2">
      <go:slidesCustomData xmlns:go="http://customooxmlschemas.google.com/" r:id="rId60" roundtripDataSignature="AMtx7mjJw36Rwfsmiv2aqrXnGgPvfEAp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customschemas.google.com/relationships/presentationmetadata" Target="meta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Google Shape;471;p5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fld id="{00000000-1234-1234-1234-123412341234}" type="slidenum"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17132" y="859479"/>
            <a:ext cx="2950192" cy="113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13" name="Google Shape;13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57"/>
          <p:cNvSpPr txBox="1"/>
          <p:nvPr>
            <p:ph type="title"/>
          </p:nvPr>
        </p:nvSpPr>
        <p:spPr>
          <a:xfrm>
            <a:off x="1845217" y="357188"/>
            <a:ext cx="15794390" cy="1710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57"/>
          <p:cNvSpPr txBox="1"/>
          <p:nvPr>
            <p:ph idx="12" type="sldNum"/>
          </p:nvPr>
        </p:nvSpPr>
        <p:spPr>
          <a:xfrm>
            <a:off x="8820083" y="13156977"/>
            <a:ext cx="6743833" cy="48282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</a:t>
            </a:r>
            <a:r>
              <a:rPr i="1" lang="en-US"/>
              <a:t>© </a:t>
            </a:r>
            <a:r>
              <a:rPr lang="en-US"/>
              <a:t>VTI Academy All Right Reserved 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1_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58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cap="flat" cmpd="sng" w="19050">
            <a:solidFill>
              <a:srgbClr val="3C5A9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" name="Google Shape;18;p58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58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 </a:t>
            </a:r>
            <a:r>
              <a:rPr b="1" i="1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</a:t>
            </a: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 All Right Reserved </a:t>
            </a:r>
            <a:endParaRPr b="1" i="0" sz="3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" name="Google Shape;20;p58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" name="Google Shape;21;p58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drawing&#10;&#10;Description automatically generated" id="22" name="Google Shape;2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252276" y="-25180"/>
            <a:ext cx="5131724" cy="143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9"/>
          <p:cNvSpPr txBox="1"/>
          <p:nvPr>
            <p:ph type="title"/>
          </p:nvPr>
        </p:nvSpPr>
        <p:spPr>
          <a:xfrm>
            <a:off x="1845217" y="357188"/>
            <a:ext cx="18701658" cy="1710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59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" name="Google Shape;26;p59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7" name="Google Shape;27;p59"/>
          <p:cNvSpPr txBox="1"/>
          <p:nvPr>
            <p:ph idx="12" type="sldNum"/>
          </p:nvPr>
        </p:nvSpPr>
        <p:spPr>
          <a:xfrm>
            <a:off x="11962817" y="13073062"/>
            <a:ext cx="448840" cy="48282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59"/>
          <p:cNvCxnSpPr/>
          <p:nvPr/>
        </p:nvCxnSpPr>
        <p:spPr>
          <a:xfrm>
            <a:off x="1845217" y="1893677"/>
            <a:ext cx="18701658" cy="0"/>
          </a:xfrm>
          <a:prstGeom prst="straightConnector1">
            <a:avLst/>
          </a:prstGeom>
          <a:noFill/>
          <a:ln cap="rnd" cmpd="sng" w="38100">
            <a:solidFill>
              <a:srgbClr val="057BBA">
                <a:alpha val="8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close up of a sign&#10;&#10;Description automatically generated" id="29" name="Google Shape;29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812883" y="427995"/>
            <a:ext cx="2645634" cy="163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" name="Google Shape;7;p55"/>
          <p:cNvSpPr txBox="1"/>
          <p:nvPr>
            <p:ph idx="1" type="body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63373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63373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63373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63373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633729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63372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63372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63372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633729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55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Relationship Id="rId5" Type="http://schemas.openxmlformats.org/officeDocument/2006/relationships/image" Target="../media/image39.png"/><Relationship Id="rId6" Type="http://schemas.openxmlformats.org/officeDocument/2006/relationships/image" Target="../media/image8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hyperlink" Target="https://medium.com/containers-on-aws/using-aws-application-load-balancer-and-network-load-balancer-with-ec2-container-service-d0cb0b1d5ae5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44.png"/><Relationship Id="rId5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43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Relationship Id="rId8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40.png"/><Relationship Id="rId5" Type="http://schemas.openxmlformats.org/officeDocument/2006/relationships/image" Target="../media/image90.png"/><Relationship Id="rId6" Type="http://schemas.openxmlformats.org/officeDocument/2006/relationships/image" Target="../media/image51.png"/><Relationship Id="rId7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Relationship Id="rId4" Type="http://schemas.openxmlformats.org/officeDocument/2006/relationships/image" Target="../media/image64.png"/><Relationship Id="rId5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59.png"/><Relationship Id="rId5" Type="http://schemas.openxmlformats.org/officeDocument/2006/relationships/image" Target="../media/image65.png"/><Relationship Id="rId6" Type="http://schemas.openxmlformats.org/officeDocument/2006/relationships/image" Target="../media/image41.png"/><Relationship Id="rId7" Type="http://schemas.openxmlformats.org/officeDocument/2006/relationships/image" Target="../media/image58.png"/><Relationship Id="rId8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Relationship Id="rId4" Type="http://schemas.openxmlformats.org/officeDocument/2006/relationships/image" Target="../media/image7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6.png"/><Relationship Id="rId4" Type="http://schemas.openxmlformats.org/officeDocument/2006/relationships/image" Target="../media/image74.png"/><Relationship Id="rId5" Type="http://schemas.openxmlformats.org/officeDocument/2006/relationships/image" Target="../media/image6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3.png"/><Relationship Id="rId4" Type="http://schemas.openxmlformats.org/officeDocument/2006/relationships/image" Target="../media/image8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1.png"/><Relationship Id="rId4" Type="http://schemas.openxmlformats.org/officeDocument/2006/relationships/image" Target="../media/image7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6.png"/><Relationship Id="rId4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youtube.com/watch?v=jKnvCm-uV9o" TargetMode="External"/><Relationship Id="rId4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youtube.com/watch?v=-j2smz_VCH4" TargetMode="External"/><Relationship Id="rId4" Type="http://schemas.openxmlformats.org/officeDocument/2006/relationships/image" Target="../media/image82.png"/><Relationship Id="rId5" Type="http://schemas.openxmlformats.org/officeDocument/2006/relationships/image" Target="../media/image7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aws.amazon.com/blogs/networking-and-content-delivery/introducing-aws-gateway-load-balancer-supported-architecture-patterns" TargetMode="External"/><Relationship Id="rId4" Type="http://schemas.openxmlformats.org/officeDocument/2006/relationships/hyperlink" Target="https://www.youtube.com/watch?v=f4DduW2M5WI" TargetMode="External"/><Relationship Id="rId5" Type="http://schemas.openxmlformats.org/officeDocument/2006/relationships/image" Target="../media/image87.png"/><Relationship Id="rId6" Type="http://schemas.openxmlformats.org/officeDocument/2006/relationships/image" Target="../media/image8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ws.amazon.com/elasticloadbalancing/pricing" TargetMode="External"/><Relationship Id="rId4" Type="http://schemas.openxmlformats.org/officeDocument/2006/relationships/hyperlink" Target="https://docs.aws.amazon.com/elasticloadbalancing/latest/userguide/what-is-load-balancing.html" TargetMode="External"/><Relationship Id="rId5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youtube.com/watch?v=N1DQgV1j-ps" TargetMode="External"/><Relationship Id="rId4" Type="http://schemas.openxmlformats.org/officeDocument/2006/relationships/image" Target="../media/image8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aws.amazon.com/elasticloadbalancing/features/#Product_comparisons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35" name="Google Shape;3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650" y="1753558"/>
            <a:ext cx="5103775" cy="142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"/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100"/>
              <a:buFont typeface="Times New Roman"/>
              <a:buNone/>
            </a:pPr>
            <a:r>
              <a:rPr b="1" i="0" lang="en-US" sz="31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 TO ENTERPRISE</a:t>
            </a:r>
            <a:endParaRPr/>
          </a:p>
        </p:txBody>
      </p:sp>
      <p:sp>
        <p:nvSpPr>
          <p:cNvPr id="37" name="Google Shape;37;p1"/>
          <p:cNvSpPr txBox="1"/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4400"/>
              <a:buFont typeface="Times New Roman"/>
              <a:buNone/>
            </a:pPr>
            <a:r>
              <a:rPr b="0" i="0" lang="en-US" sz="10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</a:t>
            </a:r>
            <a:endParaRPr b="0" i="0" sz="10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" name="Google Shape;38;p1"/>
          <p:cNvSpPr txBox="1"/>
          <p:nvPr/>
        </p:nvSpPr>
        <p:spPr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rPr b="1" i="0" lang="en-US" sz="5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rPr b="1" i="0" lang="en-US" sz="5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Author: </a:t>
            </a:r>
            <a:r>
              <a:rPr b="1" i="0" lang="en-US" sz="5000" u="sng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duy.nguyenngoc1@vti.com.vn</a:t>
            </a:r>
            <a:endParaRPr b="1" i="0" sz="5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t/>
            </a:r>
            <a:endParaRPr b="1" i="0" sz="5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0"/>
          <p:cNvSpPr txBox="1"/>
          <p:nvPr/>
        </p:nvSpPr>
        <p:spPr>
          <a:xfrm>
            <a:off x="1200151" y="2370387"/>
            <a:ext cx="7655091" cy="1227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Load Balancer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0" name="Google Shape;11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577" y="3008898"/>
            <a:ext cx="8997985" cy="3103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089" y="6112042"/>
            <a:ext cx="7851551" cy="647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33834" y="9105900"/>
            <a:ext cx="8982075" cy="322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43809" y="1644236"/>
            <a:ext cx="14362124" cy="7227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1"/>
          <p:cNvSpPr txBox="1"/>
          <p:nvPr/>
        </p:nvSpPr>
        <p:spPr>
          <a:xfrm>
            <a:off x="1200151" y="2370386"/>
            <a:ext cx="2457449" cy="1191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" name="Google Shape;12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6511" y="5355134"/>
            <a:ext cx="11101389" cy="1430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6511" y="7368876"/>
            <a:ext cx="11101389" cy="1446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2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13"/>
          <p:cNvSpPr txBox="1"/>
          <p:nvPr/>
        </p:nvSpPr>
        <p:spPr>
          <a:xfrm>
            <a:off x="1117434" y="2370386"/>
            <a:ext cx="23368332" cy="5859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You can change the number of targets at will, at any time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Must be launched in multiple zones (at least 2 zones)</a:t>
            </a:r>
            <a:endParaRPr/>
          </a:p>
        </p:txBody>
      </p:sp>
      <p:pic>
        <p:nvPicPr>
          <p:cNvPr id="134" name="Google Shape;13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8374" y="5719540"/>
            <a:ext cx="9868627" cy="426570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/>
          <p:nvPr/>
        </p:nvSpPr>
        <p:spPr>
          <a:xfrm>
            <a:off x="6605577" y="10184898"/>
            <a:ext cx="1126332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combined with other services: Global Accelerator, Route 53, CloudWatch, WAF, Auto Scaling Group, ...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1200150" y="2370386"/>
            <a:ext cx="19945350" cy="8617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Types 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Classic Load Balancer (CLB) (v1 - old generation) – 2009 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Load Balancer (ALB) (v2 - new generation) – 2016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Load Balancer (NLB) (v2 - new generation) – 2017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Gateway Load Balancer (GLB)</a:t>
            </a: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2020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15"/>
          <p:cNvSpPr txBox="1"/>
          <p:nvPr/>
        </p:nvSpPr>
        <p:spPr>
          <a:xfrm>
            <a:off x="1200149" y="2370387"/>
            <a:ext cx="15741819" cy="7169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Load Balancer (ALB)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at layer 7 - application layer of OSI Model (HTTP/HTTPS)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fixed IP 🡺 config accessing via domain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IP address of the incoming client request will change as it passes through the ALB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Usecases: Web Application, Microservices, …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41969" y="2370386"/>
            <a:ext cx="5517981" cy="669458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/>
          <p:nvPr/>
        </p:nvSpPr>
        <p:spPr>
          <a:xfrm>
            <a:off x="14767065" y="9196424"/>
            <a:ext cx="9555975" cy="2200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OSI Model Tutorial:</a:t>
            </a:r>
            <a:r>
              <a:rPr b="0" i="1" lang="en-US" sz="3200" u="sng" cap="none" strike="noStrik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https://medium.com/containers-on-aws/using-aws-application-load-balancer-and-network-load-balancer-with-ec2-container-service-d0cb0b1d5ae5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1200150" y="2370387"/>
            <a:ext cx="6587490" cy="7139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 balancer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Listener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group 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3332" y="2370387"/>
            <a:ext cx="11554765" cy="5059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1200150" y="2370387"/>
            <a:ext cx="12425012" cy="5763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EC2 instances, IP addresses (DNS), Lambda functions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group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 multiple targets (protocol &amp; port target)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add, remove targets without interrupting the application</a:t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9062" y="1558996"/>
            <a:ext cx="9330088" cy="501504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/>
          <p:nvPr/>
        </p:nvSpPr>
        <p:spPr>
          <a:xfrm>
            <a:off x="17453115" y="6574038"/>
            <a:ext cx="2758935" cy="61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Type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5725" y="7695985"/>
            <a:ext cx="12142726" cy="487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1200150" y="2370387"/>
            <a:ext cx="17887950" cy="1001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 check: monitoring health of targets, load balancer only sends traffic to healthy target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82" y="2916919"/>
            <a:ext cx="13260274" cy="201213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9708756" y="4972765"/>
            <a:ext cx="3220547" cy="61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 check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1200150" y="5649420"/>
            <a:ext cx="16153995" cy="6996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 balancing algorithm: Round robin (default), Least outstanding requests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Sticky Sessions (Session Affinity)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 session used in EC2s (To avoid the case that you are logging in to instance A, but the next time you request, the load balancing will switch to instance B 🡺 losing session)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possible to implement stickiness so that the same client is always redirected to the same instance behind a load balancer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Usecases: Stateful System (make sure the user doesn’t lose his session data)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Rarely used 🡺 Design according to Stateless System</a:t>
            </a:r>
            <a:endParaRPr/>
          </a:p>
          <a:p>
            <a:pPr indent="-35337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5" name="Google Shape;17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17158" y="3021216"/>
            <a:ext cx="7879860" cy="19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35472" y="6920064"/>
            <a:ext cx="3845085" cy="5196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1200150" y="2370386"/>
            <a:ext cx="15453603" cy="4575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Deregistration delay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to complete “in-flight requests” while the instance is de-registering or unhealthy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Stops sending new requests to the EC2 instance which is de-registering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targets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" name="Google Shape;18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45802" y="2370387"/>
            <a:ext cx="5157486" cy="434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0942" y="6439711"/>
            <a:ext cx="12699618" cy="607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/>
          <p:nvPr>
            <p:ph type="title"/>
          </p:nvPr>
        </p:nvSpPr>
        <p:spPr>
          <a:xfrm>
            <a:off x="1845217" y="357188"/>
            <a:ext cx="15794390" cy="1710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8200"/>
              <a:buFont typeface="Calibri"/>
              <a:buNone/>
            </a:pPr>
            <a:r>
              <a:rPr lang="en-US">
                <a:solidFill>
                  <a:srgbClr val="0079BF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b="0" i="1" lang="en-US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b="0" i="0" lang="en-US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/>
          </a:p>
        </p:txBody>
      </p:sp>
      <p:sp>
        <p:nvSpPr>
          <p:cNvPr id="45" name="Google Shape;45;p2"/>
          <p:cNvSpPr txBox="1"/>
          <p:nvPr/>
        </p:nvSpPr>
        <p:spPr>
          <a:xfrm>
            <a:off x="1845217" y="3116480"/>
            <a:ext cx="15794390" cy="648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b="0" i="0" lang="en-US" sz="6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Elastic Load Balancing Service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b="0" i="0" lang="en-US" sz="6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Auto Scaling Group Service</a:t>
            </a:r>
            <a:endParaRPr b="0" i="0" sz="6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b="0" i="0" lang="en-US" sz="6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Assignments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b="0" i="0" lang="en-US" sz="6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Quiz</a:t>
            </a:r>
            <a:endParaRPr b="0" i="0" sz="6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1200150" y="2370386"/>
            <a:ext cx="21031200" cy="10488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Listener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 2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2 image instances &amp; 2 video instances in 2 zones (same VPC)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image &amp; video Target Group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Load Balancer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endParaRPr/>
          </a:p>
          <a:p>
            <a:pPr indent="-380999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1200150" y="2370386"/>
            <a:ext cx="13538487" cy="666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5" marL="2833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2 image instances &amp; 2 video instances in 2 zones (same VPC)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195" y="3036783"/>
            <a:ext cx="10081605" cy="2331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5660" y="3036783"/>
            <a:ext cx="11018107" cy="282678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/>
          <p:nvPr/>
        </p:nvSpPr>
        <p:spPr>
          <a:xfrm>
            <a:off x="9327756" y="12068242"/>
            <a:ext cx="4292994" cy="61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Image instances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1468" y="5552848"/>
            <a:ext cx="6396288" cy="6748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35660" y="6200960"/>
            <a:ext cx="11018108" cy="1258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35661" y="8103894"/>
            <a:ext cx="11018108" cy="152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235662" y="9864183"/>
            <a:ext cx="11018108" cy="1529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9" name="Google Shape;20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3253" y="1733090"/>
            <a:ext cx="11018107" cy="282678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/>
          <p:nvPr/>
        </p:nvSpPr>
        <p:spPr>
          <a:xfrm>
            <a:off x="9327756" y="12068242"/>
            <a:ext cx="4292994" cy="61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Video instances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349" y="1733090"/>
            <a:ext cx="8648701" cy="92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93253" y="4836973"/>
            <a:ext cx="11018107" cy="1823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93253" y="7461573"/>
            <a:ext cx="11018107" cy="1519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93253" y="9496425"/>
            <a:ext cx="11018107" cy="1509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1200150" y="2370386"/>
            <a:ext cx="8210550" cy="677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5" marL="2833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image &amp; video Target Group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9327756" y="12068242"/>
            <a:ext cx="4292994" cy="58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Target Group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9025" y="4924368"/>
            <a:ext cx="10443701" cy="4521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24" y="3048000"/>
            <a:ext cx="12284356" cy="84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9327756" y="12068242"/>
            <a:ext cx="4292994" cy="61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Target Group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0" name="Google Shape;2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86060" y="3767047"/>
            <a:ext cx="9975332" cy="4334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01600" y="8922761"/>
            <a:ext cx="11144250" cy="220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550" y="2721854"/>
            <a:ext cx="12268200" cy="8452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1200150" y="2370386"/>
            <a:ext cx="6362700" cy="1211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5" marL="2833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Load Balancer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9" name="Google Shape;23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" y="4918126"/>
            <a:ext cx="12029442" cy="394012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5"/>
          <p:cNvSpPr/>
          <p:nvPr/>
        </p:nvSpPr>
        <p:spPr>
          <a:xfrm>
            <a:off x="8035729" y="12068242"/>
            <a:ext cx="7017144" cy="61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Listener to Load Balancer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1" name="Google Shape;24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7262" y="2975893"/>
            <a:ext cx="11725275" cy="67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1200150" y="2370386"/>
            <a:ext cx="6362700" cy="1211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5" marL="2833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8" name="Google Shape;24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1" y="3214687"/>
            <a:ext cx="10591800" cy="140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702" y="4843463"/>
            <a:ext cx="10591800" cy="1399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/>
          <p:nvPr/>
        </p:nvSpPr>
        <p:spPr>
          <a:xfrm>
            <a:off x="2707880" y="6343303"/>
            <a:ext cx="4292994" cy="58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Target Group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1" name="Google Shape;25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701" y="7760491"/>
            <a:ext cx="10591801" cy="149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6703" y="9380075"/>
            <a:ext cx="10591800" cy="14595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/>
          <p:nvPr/>
        </p:nvSpPr>
        <p:spPr>
          <a:xfrm>
            <a:off x="2707880" y="10963242"/>
            <a:ext cx="4292994" cy="61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Target Group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4" name="Google Shape;25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92000" y="3214687"/>
            <a:ext cx="10100750" cy="140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92000" y="5114925"/>
            <a:ext cx="10100750" cy="1415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/>
          <p:nvPr/>
        </p:nvSpPr>
        <p:spPr>
          <a:xfrm>
            <a:off x="15095878" y="6558809"/>
            <a:ext cx="4292994" cy="61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Target Group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7" name="Google Shape;257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841825" y="7760668"/>
            <a:ext cx="8801100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6"/>
          <p:cNvSpPr/>
          <p:nvPr/>
        </p:nvSpPr>
        <p:spPr>
          <a:xfrm>
            <a:off x="15095878" y="9338544"/>
            <a:ext cx="4292994" cy="58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 page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28"/>
          <p:cNvSpPr txBox="1"/>
          <p:nvPr/>
        </p:nvSpPr>
        <p:spPr>
          <a:xfrm>
            <a:off x="1200150" y="2370386"/>
            <a:ext cx="14344650" cy="8544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Listener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 rules for mapping requests with target groups, fixed response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Including: Protocol (HTTP/HTTPS) &amp; port, rules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Routing tables to different target groups: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Routing based on path in URL (example.com</a:t>
            </a:r>
            <a:r>
              <a:rPr b="1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/users</a:t>
            </a: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 example.com</a:t>
            </a:r>
            <a:r>
              <a:rPr b="1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/posts</a:t>
            </a: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Routing based on hostname in URL (</a:t>
            </a:r>
            <a:r>
              <a:rPr b="1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one.example.com</a:t>
            </a: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 </a:t>
            </a:r>
            <a:r>
              <a:rPr b="1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other.example.com</a:t>
            </a: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Routing based on Query String, Headers (example.com/users?</a:t>
            </a:r>
            <a:r>
              <a:rPr b="1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id=123&amp;order=false</a:t>
            </a: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pic>
        <p:nvPicPr>
          <p:cNvPr id="271" name="Google Shape;27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72688" y="2370386"/>
            <a:ext cx="8411312" cy="3214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3136" y="7445312"/>
            <a:ext cx="8130416" cy="330563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/>
          <p:cNvSpPr/>
          <p:nvPr/>
        </p:nvSpPr>
        <p:spPr>
          <a:xfrm>
            <a:off x="18031847" y="10733997"/>
            <a:ext cx="4292994" cy="58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String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28"/>
          <p:cNvSpPr/>
          <p:nvPr/>
        </p:nvSpPr>
        <p:spPr>
          <a:xfrm>
            <a:off x="18031847" y="5508125"/>
            <a:ext cx="4292994" cy="58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Path URL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0" name="Google Shape;2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6606" y="2952750"/>
            <a:ext cx="12025004" cy="690631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9"/>
          <p:cNvSpPr/>
          <p:nvPr/>
        </p:nvSpPr>
        <p:spPr>
          <a:xfrm>
            <a:off x="9322611" y="9888336"/>
            <a:ext cx="4292994" cy="58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Listener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/>
          <p:nvPr/>
        </p:nvSpPr>
        <p:spPr>
          <a:xfrm>
            <a:off x="1200151" y="2370386"/>
            <a:ext cx="20901860" cy="4198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High Availability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Means running your application / system in at least 2 data centers (2 Availability Zones)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Usecases: survive a data center loss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1200149" y="571498"/>
            <a:ext cx="115633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Availability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" name="Google Shape;5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6092" y="6942221"/>
            <a:ext cx="6382163" cy="373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24328" y="6942221"/>
            <a:ext cx="6400555" cy="3739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1200150" y="2370386"/>
            <a:ext cx="19469100" cy="4148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Hybrid load balancing</a:t>
            </a:r>
            <a:endParaRPr/>
          </a:p>
          <a:p>
            <a:pPr indent="0" lvl="5" marL="2222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Application running on on-premises &amp; AWS VPC (Config Instance running on on-premises via source IP)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Host-based routing &amp; Path-based routing (Ex: microservices, docker, ...)</a:t>
            </a:r>
            <a:endParaRPr/>
          </a:p>
        </p:txBody>
      </p:sp>
      <p:pic>
        <p:nvPicPr>
          <p:cNvPr id="288" name="Google Shape;28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0262" y="6518716"/>
            <a:ext cx="7358338" cy="6090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31"/>
          <p:cNvSpPr txBox="1"/>
          <p:nvPr/>
        </p:nvSpPr>
        <p:spPr>
          <a:xfrm>
            <a:off x="1200150" y="2370386"/>
            <a:ext cx="14944090" cy="5361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 Balancer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Distribute traffic to multiple targets across multiple zones (based on rules of listeners)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Schema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Internet-facing (public): Routing internet requests to targets 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Internal (private): Routing internal requests to targets using private IP addresses.</a:t>
            </a:r>
            <a:endParaRPr/>
          </a:p>
          <a:p>
            <a:pPr indent="-35337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5" name="Google Shape;2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169" y="8528697"/>
            <a:ext cx="11577424" cy="355416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1"/>
          <p:cNvSpPr txBox="1"/>
          <p:nvPr/>
        </p:nvSpPr>
        <p:spPr>
          <a:xfrm>
            <a:off x="1200149" y="8113961"/>
            <a:ext cx="13696951" cy="3277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0999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Courier New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7" name="Google Shape;29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63978" y="7549125"/>
            <a:ext cx="8687347" cy="455323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1"/>
          <p:cNvSpPr/>
          <p:nvPr/>
        </p:nvSpPr>
        <p:spPr>
          <a:xfrm>
            <a:off x="4722822" y="12102363"/>
            <a:ext cx="3956247" cy="61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31"/>
          <p:cNvSpPr/>
          <p:nvPr/>
        </p:nvSpPr>
        <p:spPr>
          <a:xfrm>
            <a:off x="16057604" y="12082861"/>
            <a:ext cx="3956247" cy="58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Schema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32"/>
          <p:cNvSpPr txBox="1"/>
          <p:nvPr/>
        </p:nvSpPr>
        <p:spPr>
          <a:xfrm>
            <a:off x="1200150" y="2370386"/>
            <a:ext cx="5676900" cy="1039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group</a:t>
            </a:r>
            <a:endParaRPr/>
          </a:p>
        </p:txBody>
      </p:sp>
      <p:pic>
        <p:nvPicPr>
          <p:cNvPr id="306" name="Google Shape;30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5475" y="6385843"/>
            <a:ext cx="9241384" cy="280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53900" y="6385843"/>
            <a:ext cx="10058400" cy="280553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2"/>
          <p:cNvSpPr/>
          <p:nvPr/>
        </p:nvSpPr>
        <p:spPr>
          <a:xfrm>
            <a:off x="3682803" y="9191375"/>
            <a:ext cx="4292994" cy="58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Internet-facing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14865153" y="9112200"/>
            <a:ext cx="4292994" cy="58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Internal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0" name="Google Shape;31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1374" y="4019407"/>
            <a:ext cx="9278278" cy="1708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33"/>
          <p:cNvSpPr txBox="1"/>
          <p:nvPr/>
        </p:nvSpPr>
        <p:spPr>
          <a:xfrm>
            <a:off x="1200150" y="2370386"/>
            <a:ext cx="19869150" cy="1363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Network: you should specify subnets in multiple different zones to increase high availability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" name="Google Shape;31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3949" y="3442368"/>
            <a:ext cx="13221953" cy="7835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>
            <a:off x="1200150" y="2370386"/>
            <a:ext cx="20307300" cy="5402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fixed IP 🡺 accessing via domain (XXX.region.elb.amazonaws.com)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IP address of the incoming client request will change as it passes through the ALB</a:t>
            </a:r>
            <a:endParaRPr/>
          </a:p>
          <a:p>
            <a:pPr indent="0" lvl="5" marL="2222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The header inserted true IP of the client (</a:t>
            </a:r>
            <a:r>
              <a:rPr b="1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X-Forwarded-For</a:t>
            </a: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Port (</a:t>
            </a:r>
            <a:r>
              <a:rPr b="1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X-Forwarded-Port</a:t>
            </a: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proto (</a:t>
            </a:r>
            <a:r>
              <a:rPr b="1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X-Forwarded-Proto</a:t>
            </a: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both Ipv4 &amp; Ipv6</a:t>
            </a:r>
            <a:endParaRPr/>
          </a:p>
        </p:txBody>
      </p:sp>
      <p:pic>
        <p:nvPicPr>
          <p:cNvPr id="324" name="Google Shape;3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8534" y="7595518"/>
            <a:ext cx="13931366" cy="5002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1200149" y="2370387"/>
            <a:ext cx="16214387" cy="8816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Deletion protection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Idle timeout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request will include 2 parts: from client to load balancer and from load balancer to target </a:t>
            </a:r>
            <a:endParaRPr/>
          </a:p>
          <a:p>
            <a:pPr indent="0" lvl="5" marL="2222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long time tasks (ex: upload file, ..) you will have to send at least 1 byte of data to avoid closing the connection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logs: save log in S3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0999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1" name="Google Shape;33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4536" y="2906623"/>
            <a:ext cx="6969464" cy="576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7196" y="5421045"/>
            <a:ext cx="7909195" cy="1328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36"/>
          <p:cNvSpPr txBox="1"/>
          <p:nvPr/>
        </p:nvSpPr>
        <p:spPr>
          <a:xfrm>
            <a:off x="1200148" y="2370387"/>
            <a:ext cx="23041179" cy="4828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SSL/TLS certificate (for HTTPS)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SSL Certificate allows traffic between your clients and your load balancer to be encrypted in transit (in-flight encryption)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SSL stands for Secure Sockets Layer, used to encrypt connections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TLS stands for Transport Layer Security, which is a newer version</a:t>
            </a:r>
            <a:endParaRPr/>
          </a:p>
          <a:p>
            <a:pPr indent="-35337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0999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9" name="Google Shape;33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7615" y="8159156"/>
            <a:ext cx="9697803" cy="162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09766" y="5241330"/>
            <a:ext cx="7370785" cy="627835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6"/>
          <p:cNvSpPr/>
          <p:nvPr/>
        </p:nvSpPr>
        <p:spPr>
          <a:xfrm>
            <a:off x="14563444" y="11519682"/>
            <a:ext cx="806342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load balancer uses an X.509 certificate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ALB can attach multiple SSL certificates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37"/>
          <p:cNvSpPr txBox="1"/>
          <p:nvPr/>
        </p:nvSpPr>
        <p:spPr>
          <a:xfrm>
            <a:off x="1200150" y="2370386"/>
            <a:ext cx="10020300" cy="5592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Listener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Including: Protocol (HTTP/HTTPS) &amp; port &amp; rules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Cross-zone load balancing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traffic goes evenly through all targets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Always enable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8" name="Google Shape;34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3888" y="2370386"/>
            <a:ext cx="9857728" cy="421739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7"/>
          <p:cNvSpPr/>
          <p:nvPr/>
        </p:nvSpPr>
        <p:spPr>
          <a:xfrm>
            <a:off x="12774039" y="12084542"/>
            <a:ext cx="5732983" cy="58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Cross-zone load balancing</a:t>
            </a:r>
            <a:endParaRPr/>
          </a:p>
        </p:txBody>
      </p:sp>
      <p:sp>
        <p:nvSpPr>
          <p:cNvPr id="350" name="Google Shape;350;p37"/>
          <p:cNvSpPr/>
          <p:nvPr/>
        </p:nvSpPr>
        <p:spPr>
          <a:xfrm>
            <a:off x="6196114" y="12095484"/>
            <a:ext cx="5732983" cy="58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cross-zone load balancing</a:t>
            </a:r>
            <a:endParaRPr/>
          </a:p>
        </p:txBody>
      </p:sp>
      <p:sp>
        <p:nvSpPr>
          <p:cNvPr id="351" name="Google Shape;351;p37"/>
          <p:cNvSpPr/>
          <p:nvPr/>
        </p:nvSpPr>
        <p:spPr>
          <a:xfrm>
            <a:off x="16216260" y="6568228"/>
            <a:ext cx="5732983" cy="61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add multiple listener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2" name="Google Shape;35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0299" y="7470843"/>
            <a:ext cx="13037907" cy="4587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38"/>
          <p:cNvSpPr txBox="1"/>
          <p:nvPr/>
        </p:nvSpPr>
        <p:spPr>
          <a:xfrm>
            <a:off x="1200150" y="2370385"/>
            <a:ext cx="21240750" cy="4715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Integrated services: 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Accelerator: ALB only works on 1 region 🡺 Integrated Global Accelerator Service to ALB can work on multiple regions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 53: providing Domain for ALB, support multiple Domains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9" name="Google Shape;35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150" y="6534150"/>
            <a:ext cx="10173536" cy="526695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8"/>
          <p:cNvSpPr/>
          <p:nvPr/>
        </p:nvSpPr>
        <p:spPr>
          <a:xfrm>
            <a:off x="2887702" y="11801103"/>
            <a:ext cx="5732983" cy="58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Accelerator + ALB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1" name="Google Shape;36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01600" y="5314093"/>
            <a:ext cx="8546598" cy="648700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8"/>
          <p:cNvSpPr/>
          <p:nvPr/>
        </p:nvSpPr>
        <p:spPr>
          <a:xfrm>
            <a:off x="14208407" y="11801103"/>
            <a:ext cx="5732983" cy="58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ALB + Auto Scaling Group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1200150" y="2370386"/>
            <a:ext cx="8888730" cy="765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via CloudWatch &amp; CloudTrail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9" name="Google Shape;36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3404" y="3135395"/>
            <a:ext cx="12647815" cy="513230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9"/>
          <p:cNvSpPr/>
          <p:nvPr/>
        </p:nvSpPr>
        <p:spPr>
          <a:xfrm>
            <a:off x="8710821" y="8655500"/>
            <a:ext cx="5732983" cy="58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"/>
          <p:cNvSpPr txBox="1"/>
          <p:nvPr/>
        </p:nvSpPr>
        <p:spPr>
          <a:xfrm>
            <a:off x="1200149" y="571498"/>
            <a:ext cx="115633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Availability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" name="Google Shape;5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93" y="5839860"/>
            <a:ext cx="8965983" cy="680532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4"/>
          <p:cNvSpPr txBox="1"/>
          <p:nvPr/>
        </p:nvSpPr>
        <p:spPr>
          <a:xfrm>
            <a:off x="1200150" y="2370387"/>
            <a:ext cx="13550565" cy="488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High Availability for EC2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 instances for the same application across multi AZ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multi AZ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 Balancer multi AZ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40"/>
          <p:cNvSpPr txBox="1"/>
          <p:nvPr/>
        </p:nvSpPr>
        <p:spPr>
          <a:xfrm>
            <a:off x="1200150" y="2370387"/>
            <a:ext cx="4255770" cy="1393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7" name="Google Shape;37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149" y="3764280"/>
            <a:ext cx="21778158" cy="671265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0"/>
          <p:cNvSpPr/>
          <p:nvPr/>
        </p:nvSpPr>
        <p:spPr>
          <a:xfrm>
            <a:off x="8907502" y="10581337"/>
            <a:ext cx="5732983" cy="58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41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" name="Google Shape;390;p42"/>
          <p:cNvSpPr txBox="1"/>
          <p:nvPr/>
        </p:nvSpPr>
        <p:spPr>
          <a:xfrm>
            <a:off x="1200150" y="2370387"/>
            <a:ext cx="19148144" cy="9059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Load Balancer (NLB)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at layer 4 – transport layer of OSI Model (TCP/UDP/TLS) 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performance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handle millions of requests per second, Less latency ~100 ms (vs 400 ms for ALB)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expensive than ALB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IP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IP address of the incoming client request will unchange as it passes through the NLB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1" name="Google Shape;39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3707" y="4876800"/>
            <a:ext cx="8797293" cy="3362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7" name="Google Shape;397;p43"/>
          <p:cNvSpPr txBox="1"/>
          <p:nvPr/>
        </p:nvSpPr>
        <p:spPr>
          <a:xfrm>
            <a:off x="1200150" y="2370387"/>
            <a:ext cx="21907500" cy="101941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Usecases: Applications that ALB does not support, High performance application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TCP/UDP traffic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Legacy applications that implement custom protocol.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NTP servers, SMTP server, Database servers.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MQTT brokers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performance queue servers (ActiveMQ, RabbitMQ, ZeroMQ, ...)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 processing applications (think Kafka, co)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applications (ex: video streaming, stock, ..)</a:t>
            </a:r>
            <a:endParaRPr/>
          </a:p>
          <a:p>
            <a:pPr indent="-334961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44"/>
          <p:cNvSpPr txBox="1"/>
          <p:nvPr/>
        </p:nvSpPr>
        <p:spPr>
          <a:xfrm>
            <a:off x="1200150" y="2370387"/>
            <a:ext cx="11982450" cy="989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https://www.youtube.com/watch?v=jKnvCm-uV9o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/>
          </a:p>
          <a:p>
            <a:pPr indent="-288924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group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Listener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 balancer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961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961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4" name="Google Shape;40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4391" y="6504237"/>
            <a:ext cx="11235107" cy="491915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4"/>
          <p:cNvSpPr/>
          <p:nvPr/>
        </p:nvSpPr>
        <p:spPr>
          <a:xfrm>
            <a:off x="14185454" y="11423392"/>
            <a:ext cx="5732983" cy="58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 to ALB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1" name="Google Shape;411;p45"/>
          <p:cNvSpPr txBox="1"/>
          <p:nvPr/>
        </p:nvSpPr>
        <p:spPr>
          <a:xfrm>
            <a:off x="1200150" y="2370387"/>
            <a:ext cx="15659100" cy="98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support Instance, IP, ALB (not support Lambda Function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334961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961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961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 balancer 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VPC peering connection, VPN, Direct Connect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2" name="Google Shape;41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2294" y="4432750"/>
            <a:ext cx="13138837" cy="38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" name="Google Shape;418;p46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p47"/>
          <p:cNvSpPr txBox="1"/>
          <p:nvPr/>
        </p:nvSpPr>
        <p:spPr>
          <a:xfrm>
            <a:off x="1200148" y="2370386"/>
            <a:ext cx="16484737" cy="4789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Gateway Load Balancer (GLB)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Easily deploy, scale, and manage a fleet of third-party virtual appliances</a:t>
            </a:r>
            <a:endParaRPr/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Virtual appliances are tools in front of the instances (ex: firewall, DDoS Prevention, analytic tool, ...)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at layer 3 - network layer of OSI Model</a:t>
            </a:r>
            <a:endParaRPr/>
          </a:p>
        </p:txBody>
      </p:sp>
      <p:sp>
        <p:nvSpPr>
          <p:cNvPr id="425" name="Google Shape;425;p47"/>
          <p:cNvSpPr/>
          <p:nvPr/>
        </p:nvSpPr>
        <p:spPr>
          <a:xfrm>
            <a:off x="17126331" y="9880726"/>
            <a:ext cx="6769454" cy="1673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https://www.youtube.com/watch?v=-j2smz_VCH4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6" name="Google Shape;42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0874" y="7159558"/>
            <a:ext cx="10125457" cy="517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04003" y="2370386"/>
            <a:ext cx="4367426" cy="751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3" name="Google Shape;433;p48"/>
          <p:cNvSpPr txBox="1"/>
          <p:nvPr/>
        </p:nvSpPr>
        <p:spPr>
          <a:xfrm>
            <a:off x="1200149" y="2370386"/>
            <a:ext cx="14687551" cy="2144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Usecases: </a:t>
            </a:r>
            <a:r>
              <a:rPr b="0" i="0" lang="en-US" sz="3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Demo: </a:t>
            </a:r>
            <a:r>
              <a:rPr b="0" i="0" lang="en-US" sz="3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https://www.youtube.com/watch?v=f4DduW2M5WI</a:t>
            </a: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p48"/>
          <p:cNvSpPr/>
          <p:nvPr/>
        </p:nvSpPr>
        <p:spPr>
          <a:xfrm>
            <a:off x="10165673" y="11990683"/>
            <a:ext cx="3419739" cy="61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5" name="Google Shape;43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6055" y="5010055"/>
            <a:ext cx="11368587" cy="6675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58750" y="5940969"/>
            <a:ext cx="10500558" cy="5744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2" name="Google Shape;442;p49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5"/>
          <p:cNvSpPr txBox="1"/>
          <p:nvPr/>
        </p:nvSpPr>
        <p:spPr>
          <a:xfrm>
            <a:off x="1117434" y="2370386"/>
            <a:ext cx="23368332" cy="5859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Automatically distribute traffic from the client to many different targets on more zones for processing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Regional service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Price: </a:t>
            </a:r>
            <a:r>
              <a:rPr b="0" i="0" lang="en-US" sz="4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https://aws.amazon.com/elasticloadbalancing/pricing</a:t>
            </a: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1611229" y="12089898"/>
            <a:ext cx="205870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https://docs.aws.amazon.com/elasticloadbalancing/latest/userguide/what-is-load-balancing.html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" name="Google Shape;6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48699" y="5916642"/>
            <a:ext cx="6210301" cy="6260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0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8" name="Google Shape;448;p50"/>
          <p:cNvSpPr txBox="1"/>
          <p:nvPr/>
        </p:nvSpPr>
        <p:spPr>
          <a:xfrm>
            <a:off x="1200150" y="2370387"/>
            <a:ext cx="17183100" cy="6704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Classic Load Balancer (CLB)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at both layer 4 – transport layer &amp; layer 7 – application layer of OSI Model (HTTP/HTTPS &amp; TCP/UDP/TLS) 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classic-EC2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features of ALB and NLB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Old 🡺 instead of ALB &amp; NLB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50"/>
          <p:cNvSpPr/>
          <p:nvPr/>
        </p:nvSpPr>
        <p:spPr>
          <a:xfrm>
            <a:off x="6375755" y="11839561"/>
            <a:ext cx="10953750" cy="61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https://www.youtube.com/watch?v=N1DQgV1j-ps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0" name="Google Shape;45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8851" y="9378863"/>
            <a:ext cx="8107557" cy="246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1"/>
          <p:cNvSpPr txBox="1"/>
          <p:nvPr/>
        </p:nvSpPr>
        <p:spPr>
          <a:xfrm>
            <a:off x="1200149" y="571498"/>
            <a:ext cx="1192530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6" name="Google Shape;456;p51"/>
          <p:cNvSpPr txBox="1"/>
          <p:nvPr/>
        </p:nvSpPr>
        <p:spPr>
          <a:xfrm>
            <a:off x="1200151" y="2370386"/>
            <a:ext cx="18611849" cy="2468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0" marL="611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Comparing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https://aws.amazon.com/elasticloadbalancing/features/#Product_comparisons</a:t>
            </a: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2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2" name="Google Shape;462;p52"/>
          <p:cNvSpPr txBox="1"/>
          <p:nvPr/>
        </p:nvSpPr>
        <p:spPr>
          <a:xfrm>
            <a:off x="1200151" y="2370386"/>
            <a:ext cx="23050499" cy="9878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0" marL="611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Availability means running your application / system in at least 2 Availability Zones</a:t>
            </a:r>
            <a:endParaRPr/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ELB automatically distribute traffic from the client to many different targets on more zones</a:t>
            </a:r>
            <a:endParaRPr/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types: ALB, NLB, GLB, CLB</a:t>
            </a:r>
            <a:endParaRPr/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ALB: Working at layer 7 - HTTP/HTTPS, accessing via domain, using for Web Application, Microservices, Hybrid load balancing, …</a:t>
            </a:r>
            <a:endParaRPr/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NLB: Working at layer 4 - TCP/UDP/TLS, expensive than ALB, Support VPC peering connection, VPN, Direct Connect, using for Applications that ALB does not support, High performance applications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CLB: Working at both layer 4 &amp; layer 7, support classic-EC2, full features of ALB and NLB, Old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8" name="Google Shape;468;p53"/>
          <p:cNvSpPr txBox="1"/>
          <p:nvPr/>
        </p:nvSpPr>
        <p:spPr>
          <a:xfrm>
            <a:off x="1200151" y="2370386"/>
            <a:ext cx="23050499" cy="9878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0" marL="611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Component: Load balancer (Internet-facing/Internal), Listener (protocol&amp; port, rules), Target group (health check), Target (EC2, IP, Lambda function) 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Integrated services: Global Accelerator, Route 53, Auto Scaling Group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eiryo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b="0" i="1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b="0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/>
          </a:p>
        </p:txBody>
      </p:sp>
      <p:sp>
        <p:nvSpPr>
          <p:cNvPr id="475" name="Google Shape;475;p54"/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8800"/>
              <a:buFont typeface="Times New Roman"/>
              <a:buNone/>
            </a:pPr>
            <a:r>
              <a:rPr b="0" i="0" lang="en-US" sz="8800" u="none" cap="none" strike="noStrike">
                <a:solidFill>
                  <a:srgbClr val="0051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&amp; 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6"/>
          <p:cNvSpPr txBox="1"/>
          <p:nvPr/>
        </p:nvSpPr>
        <p:spPr>
          <a:xfrm>
            <a:off x="1200151" y="2370386"/>
            <a:ext cx="15161772" cy="9212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Demo 1 (Application Load Balancer)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2 instances in 2 zones (same VPC)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Target Group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Security Group for Load Balancer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Load Balancer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1200151" y="2370386"/>
            <a:ext cx="11309619" cy="1131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2 instances in 2 zones (same VPC)</a:t>
            </a:r>
            <a:endParaRPr/>
          </a:p>
        </p:txBody>
      </p:sp>
      <p:pic>
        <p:nvPicPr>
          <p:cNvPr id="81" name="Google Shape;8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295" y="3036783"/>
            <a:ext cx="11486441" cy="2656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0271" y="5849319"/>
            <a:ext cx="6480488" cy="679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35660" y="3036783"/>
            <a:ext cx="11018107" cy="2826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35660" y="6250933"/>
            <a:ext cx="11018107" cy="167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35660" y="9242457"/>
            <a:ext cx="11018107" cy="1425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235660" y="11167732"/>
            <a:ext cx="11018107" cy="14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8"/>
          <p:cNvSpPr txBox="1"/>
          <p:nvPr/>
        </p:nvSpPr>
        <p:spPr>
          <a:xfrm>
            <a:off x="1200151" y="2370387"/>
            <a:ext cx="7655091" cy="1227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Target Group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151" y="3138488"/>
            <a:ext cx="8127135" cy="2235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46" y="5522954"/>
            <a:ext cx="10331259" cy="7112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33532" y="3138488"/>
            <a:ext cx="9129788" cy="417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12853" y="8483474"/>
            <a:ext cx="13171147" cy="227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Load Balancing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9"/>
          <p:cNvSpPr txBox="1"/>
          <p:nvPr/>
        </p:nvSpPr>
        <p:spPr>
          <a:xfrm>
            <a:off x="1200151" y="2370386"/>
            <a:ext cx="10286999" cy="1077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Security Group for Load Balancer</a:t>
            </a:r>
            <a:endParaRPr/>
          </a:p>
        </p:txBody>
      </p:sp>
      <p:pic>
        <p:nvPicPr>
          <p:cNvPr id="103" name="Google Shape;10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7300" y="3249655"/>
            <a:ext cx="13639800" cy="9047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Nguyen Anh Quan (VTI.GA)</dc:creator>
</cp:coreProperties>
</file>